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8" r:id="rId3"/>
    <p:sldId id="259" r:id="rId4"/>
    <p:sldId id="260" r:id="rId5"/>
    <p:sldId id="257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>
            <a:spLocks noChangeArrowheads="1"/>
          </p:cNvSpPr>
          <p:nvPr userDrawn="1"/>
        </p:nvSpPr>
        <p:spPr bwMode="ltGray">
          <a:xfrm>
            <a:off x="0" y="0"/>
            <a:ext cx="971600" cy="8300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ko-KR" altLang="ko-KR" baseline="-2500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548688" y="6553200"/>
            <a:ext cx="595312" cy="304800"/>
          </a:xfrm>
          <a:prstGeom prst="rect">
            <a:avLst/>
          </a:prstGeom>
          <a:solidFill>
            <a:srgbClr val="002266"/>
          </a:solidFill>
          <a:ln cmpd="sng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BA7FF9-C575-48C7-AC28-80C3BD2FB4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00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8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00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9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6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7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2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7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ED78-CB5A-ED4B-9A06-9639636DCB7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BEF8D-DBFD-F44D-9A23-2956A7CA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8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hyperlink" Target="http://alereimondo.no-ip.org/OpenCV/34" TargetMode="External"/><Relationship Id="rId5" Type="http://schemas.openxmlformats.org/officeDocument/2006/relationships/hyperlink" Target="http://fewtutorials.bravesites.com/entries/emgu-cv-c/level-3c---how-to-improve-face-detection" TargetMode="Externa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20.png"/><Relationship Id="rId24" Type="http://schemas.openxmlformats.org/officeDocument/2006/relationships/image" Target="../media/image21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4.png"/><Relationship Id="rId18" Type="http://schemas.openxmlformats.org/officeDocument/2006/relationships/image" Target="../media/image15.png"/><Relationship Id="rId19" Type="http://schemas.openxmlformats.org/officeDocument/2006/relationships/image" Target="../media/image16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228600"/>
            <a:ext cx="8153400" cy="2286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algn="l"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200" b="1" i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Methodology Issues</a:t>
            </a:r>
          </a:p>
        </p:txBody>
      </p:sp>
      <p:sp>
        <p:nvSpPr>
          <p:cNvPr id="3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457200"/>
            <a:ext cx="8376921" cy="5334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Searching Based on Facial Information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966" y="987890"/>
            <a:ext cx="271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나눔고딕"/>
                <a:cs typeface="Arial"/>
              </a:rPr>
              <a:t>Database Construction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나눔고딕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0113" y="1012494"/>
            <a:ext cx="168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나눔고딕"/>
                <a:cs typeface="Arial"/>
              </a:rPr>
              <a:t>Image Search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나눔고딕"/>
              <a:cs typeface="Arial"/>
            </a:endParaRPr>
          </a:p>
        </p:txBody>
      </p:sp>
      <p:sp>
        <p:nvSpPr>
          <p:cNvPr id="7" name="Multidocument 6"/>
          <p:cNvSpPr/>
          <p:nvPr/>
        </p:nvSpPr>
        <p:spPr>
          <a:xfrm>
            <a:off x="533399" y="1640365"/>
            <a:ext cx="1070993" cy="457155"/>
          </a:xfrm>
          <a:prstGeom prst="flowChartMultidocumen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images</a:t>
            </a:r>
            <a:endParaRPr lang="en-US" sz="1000" dirty="0"/>
          </a:p>
        </p:txBody>
      </p:sp>
      <p:sp>
        <p:nvSpPr>
          <p:cNvPr id="9" name="Can 8"/>
          <p:cNvSpPr/>
          <p:nvPr/>
        </p:nvSpPr>
        <p:spPr>
          <a:xfrm>
            <a:off x="533399" y="4709433"/>
            <a:ext cx="3316272" cy="1499257"/>
          </a:xfrm>
          <a:prstGeom prst="ca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Database</a:t>
            </a:r>
            <a:endParaRPr lang="en-US" sz="1400" dirty="0"/>
          </a:p>
        </p:txBody>
      </p:sp>
      <p:sp>
        <p:nvSpPr>
          <p:cNvPr id="11" name="Decision 10"/>
          <p:cNvSpPr/>
          <p:nvPr/>
        </p:nvSpPr>
        <p:spPr>
          <a:xfrm>
            <a:off x="2600208" y="1657461"/>
            <a:ext cx="1058385" cy="423320"/>
          </a:xfrm>
          <a:prstGeom prst="flowChartDecisi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815636" y="5467881"/>
            <a:ext cx="776149" cy="467416"/>
          </a:xfrm>
          <a:prstGeom prst="ca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Category 1</a:t>
            </a:r>
            <a:endParaRPr lang="en-US" sz="1000" dirty="0"/>
          </a:p>
        </p:txBody>
      </p:sp>
      <p:sp>
        <p:nvSpPr>
          <p:cNvPr id="13" name="Can 12"/>
          <p:cNvSpPr/>
          <p:nvPr/>
        </p:nvSpPr>
        <p:spPr>
          <a:xfrm>
            <a:off x="1735366" y="5479174"/>
            <a:ext cx="776149" cy="467416"/>
          </a:xfrm>
          <a:prstGeom prst="ca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Category 2</a:t>
            </a:r>
            <a:endParaRPr lang="en-US" sz="1000" dirty="0"/>
          </a:p>
        </p:txBody>
      </p:sp>
      <p:sp>
        <p:nvSpPr>
          <p:cNvPr id="14" name="Can 13"/>
          <p:cNvSpPr/>
          <p:nvPr/>
        </p:nvSpPr>
        <p:spPr>
          <a:xfrm>
            <a:off x="2845569" y="5467881"/>
            <a:ext cx="776149" cy="467416"/>
          </a:xfrm>
          <a:prstGeom prst="ca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Category n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517806" y="5577258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>
            <a:stCxn id="7" idx="3"/>
            <a:endCxn id="11" idx="1"/>
          </p:cNvCxnSpPr>
          <p:nvPr/>
        </p:nvCxnSpPr>
        <p:spPr>
          <a:xfrm>
            <a:off x="1604392" y="1868943"/>
            <a:ext cx="995816" cy="17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693258" y="1719014"/>
            <a:ext cx="9669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Has depth file?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Decision 20"/>
          <p:cNvSpPr/>
          <p:nvPr/>
        </p:nvSpPr>
        <p:spPr>
          <a:xfrm>
            <a:off x="2579609" y="3465385"/>
            <a:ext cx="1058385" cy="458596"/>
          </a:xfrm>
          <a:prstGeom prst="flowChartDecisi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ecision 21"/>
          <p:cNvSpPr/>
          <p:nvPr/>
        </p:nvSpPr>
        <p:spPr>
          <a:xfrm>
            <a:off x="2601804" y="2348179"/>
            <a:ext cx="1058385" cy="458596"/>
          </a:xfrm>
          <a:prstGeom prst="flowChartDecisio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93259" y="2427905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Has mask file?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21578" y="3571572"/>
            <a:ext cx="10438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Has feature file?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>
            <a:stCxn id="11" idx="2"/>
            <a:endCxn id="22" idx="0"/>
          </p:cNvCxnSpPr>
          <p:nvPr/>
        </p:nvCxnSpPr>
        <p:spPr>
          <a:xfrm>
            <a:off x="3129401" y="2080781"/>
            <a:ext cx="1596" cy="26739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2"/>
            <a:endCxn id="21" idx="0"/>
          </p:cNvCxnSpPr>
          <p:nvPr/>
        </p:nvCxnSpPr>
        <p:spPr>
          <a:xfrm flipH="1">
            <a:off x="3108802" y="2806775"/>
            <a:ext cx="22195" cy="658610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Process 33"/>
          <p:cNvSpPr/>
          <p:nvPr/>
        </p:nvSpPr>
        <p:spPr>
          <a:xfrm>
            <a:off x="533399" y="2799339"/>
            <a:ext cx="1391391" cy="317490"/>
          </a:xfrm>
          <a:prstGeom prst="flowChart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Create Dummy </a:t>
            </a:r>
            <a:r>
              <a:rPr lang="en-US" sz="1000" dirty="0"/>
              <a:t>M</a:t>
            </a:r>
            <a:r>
              <a:rPr lang="en-US" sz="1000" dirty="0" smtClean="0"/>
              <a:t>ask</a:t>
            </a:r>
            <a:endParaRPr lang="en-US" sz="1000" dirty="0"/>
          </a:p>
        </p:txBody>
      </p:sp>
      <p:sp>
        <p:nvSpPr>
          <p:cNvPr id="36" name="Process 35"/>
          <p:cNvSpPr/>
          <p:nvPr/>
        </p:nvSpPr>
        <p:spPr>
          <a:xfrm>
            <a:off x="533398" y="3923980"/>
            <a:ext cx="1391391" cy="317490"/>
          </a:xfrm>
          <a:prstGeom prst="flowChartProcess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Features (LBP)</a:t>
            </a:r>
            <a:endParaRPr lang="en-US" sz="1000" dirty="0"/>
          </a:p>
        </p:txBody>
      </p:sp>
      <p:cxnSp>
        <p:nvCxnSpPr>
          <p:cNvPr id="39" name="Elbow Connector 38"/>
          <p:cNvCxnSpPr>
            <a:stCxn id="21" idx="2"/>
            <a:endCxn id="9" idx="1"/>
          </p:cNvCxnSpPr>
          <p:nvPr/>
        </p:nvCxnSpPr>
        <p:spPr>
          <a:xfrm rot="5400000">
            <a:off x="2257443" y="3858074"/>
            <a:ext cx="785452" cy="917267"/>
          </a:xfrm>
          <a:prstGeom prst="bentConnector3">
            <a:avLst>
              <a:gd name="adj1" fmla="val 69088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1" idx="1"/>
            <a:endCxn id="36" idx="0"/>
          </p:cNvCxnSpPr>
          <p:nvPr/>
        </p:nvCxnSpPr>
        <p:spPr>
          <a:xfrm rot="10800000" flipV="1">
            <a:off x="1229095" y="3694682"/>
            <a:ext cx="1350515" cy="229297"/>
          </a:xfrm>
          <a:prstGeom prst="bentConnector2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6" idx="2"/>
            <a:endCxn id="9" idx="1"/>
          </p:cNvCxnSpPr>
          <p:nvPr/>
        </p:nvCxnSpPr>
        <p:spPr>
          <a:xfrm rot="16200000" flipH="1">
            <a:off x="1476333" y="3994230"/>
            <a:ext cx="467963" cy="962441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2" idx="1"/>
            <a:endCxn id="34" idx="0"/>
          </p:cNvCxnSpPr>
          <p:nvPr/>
        </p:nvCxnSpPr>
        <p:spPr>
          <a:xfrm rot="10800000" flipV="1">
            <a:off x="1229096" y="2577477"/>
            <a:ext cx="1372709" cy="221862"/>
          </a:xfrm>
          <a:prstGeom prst="bentConnector2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34" idx="2"/>
            <a:endCxn id="21" idx="0"/>
          </p:cNvCxnSpPr>
          <p:nvPr/>
        </p:nvCxnSpPr>
        <p:spPr>
          <a:xfrm rot="16200000" flipH="1">
            <a:off x="1994670" y="2351253"/>
            <a:ext cx="348556" cy="1879707"/>
          </a:xfrm>
          <a:prstGeom prst="bentConnector3">
            <a:avLst>
              <a:gd name="adj1" fmla="val 34819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Document 105"/>
          <p:cNvSpPr/>
          <p:nvPr/>
        </p:nvSpPr>
        <p:spPr>
          <a:xfrm>
            <a:off x="4700113" y="1674192"/>
            <a:ext cx="1023105" cy="378506"/>
          </a:xfrm>
          <a:prstGeom prst="flowChartDocumen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Query Image</a:t>
            </a:r>
            <a:endParaRPr lang="en-US" sz="1000" dirty="0"/>
          </a:p>
        </p:txBody>
      </p:sp>
      <p:cxnSp>
        <p:nvCxnSpPr>
          <p:cNvPr id="107" name="Straight Arrow Connector 106"/>
          <p:cNvCxnSpPr>
            <a:stCxn id="106" idx="3"/>
          </p:cNvCxnSpPr>
          <p:nvPr/>
        </p:nvCxnSpPr>
        <p:spPr>
          <a:xfrm>
            <a:off x="5723218" y="1863445"/>
            <a:ext cx="995816" cy="0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1" idx="3"/>
            <a:endCxn id="22" idx="3"/>
          </p:cNvCxnSpPr>
          <p:nvPr/>
        </p:nvCxnSpPr>
        <p:spPr>
          <a:xfrm>
            <a:off x="3658593" y="1869121"/>
            <a:ext cx="1596" cy="708356"/>
          </a:xfrm>
          <a:prstGeom prst="bentConnector3">
            <a:avLst>
              <a:gd name="adj1" fmla="val 9449687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Process 118"/>
          <p:cNvSpPr/>
          <p:nvPr/>
        </p:nvSpPr>
        <p:spPr>
          <a:xfrm>
            <a:off x="6693451" y="1719014"/>
            <a:ext cx="1391391" cy="317490"/>
          </a:xfrm>
          <a:prstGeom prst="flowChartProcess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Face Detection</a:t>
            </a:r>
            <a:endParaRPr lang="en-US" sz="1000" dirty="0"/>
          </a:p>
        </p:txBody>
      </p:sp>
      <p:sp>
        <p:nvSpPr>
          <p:cNvPr id="120" name="Process 119"/>
          <p:cNvSpPr/>
          <p:nvPr/>
        </p:nvSpPr>
        <p:spPr>
          <a:xfrm>
            <a:off x="6693451" y="2348179"/>
            <a:ext cx="1391391" cy="317490"/>
          </a:xfrm>
          <a:prstGeom prst="flowChartProcess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Make Features (LBP)</a:t>
            </a:r>
            <a:endParaRPr lang="en-US" sz="1000" dirty="0"/>
          </a:p>
        </p:txBody>
      </p:sp>
      <p:sp>
        <p:nvSpPr>
          <p:cNvPr id="121" name="Process 120"/>
          <p:cNvSpPr/>
          <p:nvPr/>
        </p:nvSpPr>
        <p:spPr>
          <a:xfrm>
            <a:off x="6693451" y="2936592"/>
            <a:ext cx="1391391" cy="317490"/>
          </a:xfrm>
          <a:prstGeom prst="flowChartProcess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Compare Distance</a:t>
            </a:r>
            <a:endParaRPr lang="en-US" sz="1000" dirty="0"/>
          </a:p>
        </p:txBody>
      </p:sp>
      <p:sp>
        <p:nvSpPr>
          <p:cNvPr id="122" name="Multidocument 121"/>
          <p:cNvSpPr/>
          <p:nvPr/>
        </p:nvSpPr>
        <p:spPr>
          <a:xfrm>
            <a:off x="4674530" y="4293123"/>
            <a:ext cx="1070993" cy="457155"/>
          </a:xfrm>
          <a:prstGeom prst="flowChartMultidocumen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DB Images</a:t>
            </a:r>
            <a:endParaRPr lang="en-US" sz="1000" dirty="0"/>
          </a:p>
        </p:txBody>
      </p:sp>
      <p:sp>
        <p:nvSpPr>
          <p:cNvPr id="123" name="Process 122"/>
          <p:cNvSpPr/>
          <p:nvPr/>
        </p:nvSpPr>
        <p:spPr>
          <a:xfrm>
            <a:off x="4700113" y="2936404"/>
            <a:ext cx="1167190" cy="317490"/>
          </a:xfrm>
          <a:prstGeom prst="flowChartProcess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Load Features</a:t>
            </a:r>
            <a:endParaRPr lang="en-US" sz="1000" dirty="0"/>
          </a:p>
        </p:txBody>
      </p:sp>
      <p:sp>
        <p:nvSpPr>
          <p:cNvPr id="124" name="Decision 123"/>
          <p:cNvSpPr/>
          <p:nvPr/>
        </p:nvSpPr>
        <p:spPr>
          <a:xfrm>
            <a:off x="6855707" y="3480143"/>
            <a:ext cx="1058385" cy="458596"/>
          </a:xfrm>
          <a:prstGeom prst="flowChartDecision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6932923" y="3567073"/>
            <a:ext cx="9680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err="1" smtClean="0">
                <a:solidFill>
                  <a:srgbClr val="FFFFFF"/>
                </a:solidFill>
              </a:rPr>
              <a:t>Dist</a:t>
            </a:r>
            <a:r>
              <a:rPr lang="en-US" sz="1000" dirty="0" smtClean="0">
                <a:solidFill>
                  <a:srgbClr val="FFFFFF"/>
                </a:solidFill>
              </a:rPr>
              <a:t> &lt; </a:t>
            </a:r>
            <a:r>
              <a:rPr lang="en-US" sz="1000" dirty="0" err="1" smtClean="0">
                <a:solidFill>
                  <a:srgbClr val="FFFFFF"/>
                </a:solidFill>
              </a:rPr>
              <a:t>minDist</a:t>
            </a:r>
            <a:r>
              <a:rPr lang="en-US" sz="1000" dirty="0" smtClean="0">
                <a:solidFill>
                  <a:srgbClr val="FFFFFF"/>
                </a:solidFill>
              </a:rPr>
              <a:t>?</a:t>
            </a:r>
            <a:endParaRPr lang="en-US" sz="1000" dirty="0">
              <a:solidFill>
                <a:srgbClr val="FFFFFF"/>
              </a:solidFill>
            </a:endParaRPr>
          </a:p>
        </p:txBody>
      </p:sp>
      <p:cxnSp>
        <p:nvCxnSpPr>
          <p:cNvPr id="127" name="Elbow Connector 126"/>
          <p:cNvCxnSpPr>
            <a:stCxn id="9" idx="4"/>
            <a:endCxn id="122" idx="2"/>
          </p:cNvCxnSpPr>
          <p:nvPr/>
        </p:nvCxnSpPr>
        <p:spPr>
          <a:xfrm flipV="1">
            <a:off x="3849671" y="4732965"/>
            <a:ext cx="1285882" cy="726097"/>
          </a:xfrm>
          <a:prstGeom prst="bentConnector2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/>
          <p:cNvCxnSpPr>
            <a:stCxn id="122" idx="0"/>
            <a:endCxn id="123" idx="2"/>
          </p:cNvCxnSpPr>
          <p:nvPr/>
        </p:nvCxnSpPr>
        <p:spPr>
          <a:xfrm rot="5400000" flipH="1" flipV="1">
            <a:off x="4764093" y="3773509"/>
            <a:ext cx="1039229" cy="1"/>
          </a:xfrm>
          <a:prstGeom prst="bentConnector3">
            <a:avLst>
              <a:gd name="adj1" fmla="val 50000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9" idx="2"/>
            <a:endCxn id="120" idx="0"/>
          </p:cNvCxnSpPr>
          <p:nvPr/>
        </p:nvCxnSpPr>
        <p:spPr>
          <a:xfrm>
            <a:off x="7389147" y="2036504"/>
            <a:ext cx="0" cy="311675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20" idx="2"/>
            <a:endCxn id="121" idx="0"/>
          </p:cNvCxnSpPr>
          <p:nvPr/>
        </p:nvCxnSpPr>
        <p:spPr>
          <a:xfrm>
            <a:off x="7389147" y="2665669"/>
            <a:ext cx="0" cy="270923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23" idx="3"/>
            <a:endCxn id="121" idx="1"/>
          </p:cNvCxnSpPr>
          <p:nvPr/>
        </p:nvCxnSpPr>
        <p:spPr>
          <a:xfrm>
            <a:off x="5867303" y="3095149"/>
            <a:ext cx="826148" cy="18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24" idx="2"/>
            <a:endCxn id="168" idx="0"/>
          </p:cNvCxnSpPr>
          <p:nvPr/>
        </p:nvCxnSpPr>
        <p:spPr>
          <a:xfrm flipH="1">
            <a:off x="7376049" y="3938739"/>
            <a:ext cx="8851" cy="378855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1" idx="2"/>
            <a:endCxn id="124" idx="0"/>
          </p:cNvCxnSpPr>
          <p:nvPr/>
        </p:nvCxnSpPr>
        <p:spPr>
          <a:xfrm flipH="1">
            <a:off x="7384900" y="3254082"/>
            <a:ext cx="4247" cy="226061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Process 160"/>
          <p:cNvSpPr/>
          <p:nvPr/>
        </p:nvSpPr>
        <p:spPr>
          <a:xfrm>
            <a:off x="6680352" y="5030512"/>
            <a:ext cx="1391391" cy="317490"/>
          </a:xfrm>
          <a:prstGeom prst="flowChartProcess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Calculate Matching Score per DB image</a:t>
            </a:r>
            <a:endParaRPr lang="en-US" sz="1000" dirty="0"/>
          </a:p>
        </p:txBody>
      </p:sp>
      <p:sp>
        <p:nvSpPr>
          <p:cNvPr id="162" name="Process 161"/>
          <p:cNvSpPr/>
          <p:nvPr/>
        </p:nvSpPr>
        <p:spPr>
          <a:xfrm>
            <a:off x="6680352" y="5723632"/>
            <a:ext cx="1391391" cy="317490"/>
          </a:xfrm>
          <a:prstGeom prst="flowChartProcess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Ranking DB Images </a:t>
            </a:r>
          </a:p>
          <a:p>
            <a:pPr algn="ctr"/>
            <a:r>
              <a:rPr lang="en-US" sz="1000" dirty="0" smtClean="0"/>
              <a:t>by Score </a:t>
            </a:r>
            <a:endParaRPr lang="en-US" sz="1000" dirty="0"/>
          </a:p>
        </p:txBody>
      </p:sp>
      <p:cxnSp>
        <p:nvCxnSpPr>
          <p:cNvPr id="163" name="Straight Arrow Connector 162"/>
          <p:cNvCxnSpPr>
            <a:stCxn id="161" idx="2"/>
            <a:endCxn id="162" idx="0"/>
          </p:cNvCxnSpPr>
          <p:nvPr/>
        </p:nvCxnSpPr>
        <p:spPr>
          <a:xfrm>
            <a:off x="7376048" y="5348002"/>
            <a:ext cx="0" cy="375630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Process 167"/>
          <p:cNvSpPr/>
          <p:nvPr/>
        </p:nvSpPr>
        <p:spPr>
          <a:xfrm>
            <a:off x="6680353" y="4317594"/>
            <a:ext cx="1391391" cy="317490"/>
          </a:xfrm>
          <a:prstGeom prst="flowChartProcess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Update Matching Face</a:t>
            </a:r>
            <a:endParaRPr lang="en-US" sz="1000" dirty="0"/>
          </a:p>
        </p:txBody>
      </p:sp>
      <p:cxnSp>
        <p:nvCxnSpPr>
          <p:cNvPr id="179" name="Elbow Connector 178"/>
          <p:cNvCxnSpPr>
            <a:stCxn id="168" idx="1"/>
            <a:endCxn id="121" idx="1"/>
          </p:cNvCxnSpPr>
          <p:nvPr/>
        </p:nvCxnSpPr>
        <p:spPr>
          <a:xfrm rot="10800000" flipH="1">
            <a:off x="6680353" y="3095337"/>
            <a:ext cx="13098" cy="1381002"/>
          </a:xfrm>
          <a:prstGeom prst="bentConnector3">
            <a:avLst>
              <a:gd name="adj1" fmla="val -1745305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745523" y="3687471"/>
            <a:ext cx="1045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all faces in DB and query images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1" name="Straight Arrow Connector 190"/>
          <p:cNvCxnSpPr>
            <a:stCxn id="168" idx="2"/>
            <a:endCxn id="161" idx="0"/>
          </p:cNvCxnSpPr>
          <p:nvPr/>
        </p:nvCxnSpPr>
        <p:spPr>
          <a:xfrm flipH="1">
            <a:off x="7376048" y="4635084"/>
            <a:ext cx="1" cy="395428"/>
          </a:xfrm>
          <a:prstGeom prst="straightConnector1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/>
          <p:nvPr/>
        </p:nvCxnSpPr>
        <p:spPr>
          <a:xfrm rot="10800000">
            <a:off x="6684631" y="3095337"/>
            <a:ext cx="162256" cy="614104"/>
          </a:xfrm>
          <a:prstGeom prst="bentConnector3">
            <a:avLst>
              <a:gd name="adj1" fmla="val 240888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6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33"/>
          <p:cNvSpPr/>
          <p:nvPr/>
        </p:nvSpPr>
        <p:spPr>
          <a:xfrm>
            <a:off x="1402359" y="959174"/>
            <a:ext cx="1184693" cy="429493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228600"/>
            <a:ext cx="8153400" cy="2286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algn="l"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200" b="1" i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Methodology Issues</a:t>
            </a:r>
          </a:p>
        </p:txBody>
      </p:sp>
      <p:sp>
        <p:nvSpPr>
          <p:cNvPr id="5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399" y="457200"/>
            <a:ext cx="8376921" cy="5334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Searching Based on Facial Information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26086" y="2713239"/>
            <a:ext cx="2057860" cy="452170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Face Recognition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26086" y="1453544"/>
            <a:ext cx="2057860" cy="452170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Face Detection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26086" y="3972933"/>
            <a:ext cx="2057860" cy="452170"/>
          </a:xfrm>
          <a:prstGeom prst="round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/>
                <a:cs typeface="Arial"/>
              </a:rPr>
              <a:t>Ranking Images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39522" y="1215427"/>
            <a:ext cx="5101093" cy="96064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"/>
                <a:cs typeface=""/>
              </a:rPr>
              <a:t>Haar</a:t>
            </a:r>
            <a:r>
              <a:rPr lang="en-US" sz="1200" b="1" dirty="0" smtClean="0">
                <a:solidFill>
                  <a:schemeClr val="bg1"/>
                </a:solidFill>
                <a:latin typeface=""/>
                <a:cs typeface=""/>
              </a:rPr>
              <a:t> Feature-Based </a:t>
            </a:r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Cascade</a:t>
            </a:r>
            <a:r>
              <a:rPr lang="en-US" sz="1200" b="1" dirty="0" smtClean="0">
                <a:solidFill>
                  <a:schemeClr val="bg1"/>
                </a:solidFill>
                <a:latin typeface=""/>
                <a:cs typeface=""/>
              </a:rPr>
              <a:t> Classifiers [1]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De-saturate image to reduce the amount of data processed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Equalize histogram to compensate for lighting variations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Use Face Detection method developed by </a:t>
            </a:r>
            <a:r>
              <a:rPr lang="fr-FR" altLang="ko-KR" sz="1200" dirty="0" smtClean="0">
                <a:solidFill>
                  <a:schemeClr val="bg1">
                    <a:lumMod val="75000"/>
                  </a:schemeClr>
                </a:solidFill>
                <a:latin typeface=""/>
                <a:cs typeface=""/>
              </a:rPr>
              <a:t>Lienhart et al [1]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"/>
              <a:cs typeface="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"/>
                <a:cs typeface=""/>
              </a:rPr>
              <a:t> </a:t>
            </a:r>
            <a:endParaRPr lang="en-US" sz="1200" dirty="0">
              <a:solidFill>
                <a:schemeClr val="bg1"/>
              </a:solidFill>
              <a:latin typeface=""/>
              <a:cs typeface="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39522" y="2471313"/>
            <a:ext cx="5101093" cy="96064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 smtClean="0">
                <a:latin typeface="Arial"/>
                <a:cs typeface="Arial"/>
              </a:rPr>
              <a:t>Local Binary Patterns</a:t>
            </a:r>
            <a:r>
              <a:rPr lang="ko-KR" altLang="en-US" sz="1200" b="1" dirty="0" smtClean="0">
                <a:latin typeface="Arial"/>
                <a:cs typeface="Arial"/>
              </a:rPr>
              <a:t> </a:t>
            </a:r>
            <a:r>
              <a:rPr lang="en-US" sz="1200" b="1" dirty="0" smtClean="0">
                <a:latin typeface="Arial"/>
                <a:cs typeface="Arial"/>
              </a:rPr>
              <a:t>Histograms [2]</a:t>
            </a: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Create LBP image for each face region (radius=2, neighbor=8)</a:t>
            </a: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Calculate weighted spatial histograms of the LBP image (grid = 7x7)</a:t>
            </a: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rPr>
              <a:t>Compare histograms of the two face regions (Chi-Square)</a:t>
            </a:r>
          </a:p>
          <a:p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6253460"/>
            <a:ext cx="7637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[2] Huang, Di, et al. "Local binary patterns and its application to facial image analysis: a survey." Systems, Man, and Cybernetics, Part C: Applications and Reviews, IEEE Transactions on 41.6 (2011): 765-781.</a:t>
            </a:r>
            <a:endParaRPr lang="en-US" sz="900" dirty="0"/>
          </a:p>
        </p:txBody>
      </p:sp>
      <p:sp>
        <p:nvSpPr>
          <p:cNvPr id="32" name="Rectangle 31"/>
          <p:cNvSpPr/>
          <p:nvPr/>
        </p:nvSpPr>
        <p:spPr>
          <a:xfrm>
            <a:off x="533400" y="6018081"/>
            <a:ext cx="73493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[1] Face and Facial Feature Detection Evaluation. M. </a:t>
            </a:r>
            <a:r>
              <a:rPr lang="en-US" sz="900" dirty="0" err="1" smtClean="0"/>
              <a:t>Castrillón</a:t>
            </a:r>
            <a:r>
              <a:rPr lang="en-US" sz="900" dirty="0" smtClean="0"/>
              <a:t>, O. </a:t>
            </a:r>
            <a:r>
              <a:rPr lang="en-US" sz="900" dirty="0" err="1" smtClean="0"/>
              <a:t>Déniz</a:t>
            </a:r>
            <a:r>
              <a:rPr lang="en-US" sz="900" dirty="0" smtClean="0"/>
              <a:t>, L. </a:t>
            </a:r>
            <a:r>
              <a:rPr lang="en-US" sz="900" dirty="0" err="1" smtClean="0"/>
              <a:t>Antón-Canalís</a:t>
            </a:r>
            <a:r>
              <a:rPr lang="en-US" sz="900" dirty="0" smtClean="0"/>
              <a:t>, J. Lorenzo. VISAPP 2008, </a:t>
            </a:r>
            <a:r>
              <a:rPr lang="en-US" sz="900" dirty="0" err="1" smtClean="0"/>
              <a:t>Funchal</a:t>
            </a:r>
            <a:r>
              <a:rPr lang="en-US" sz="900" dirty="0" smtClean="0"/>
              <a:t>, Portugal.</a:t>
            </a:r>
            <a:endParaRPr lang="en-US" sz="900" dirty="0"/>
          </a:p>
        </p:txBody>
      </p:sp>
      <p:sp>
        <p:nvSpPr>
          <p:cNvPr id="33" name="Rectangle 32"/>
          <p:cNvSpPr/>
          <p:nvPr/>
        </p:nvSpPr>
        <p:spPr>
          <a:xfrm>
            <a:off x="3339522" y="3727198"/>
            <a:ext cx="5101093" cy="1091756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 smtClean="0">
                <a:latin typeface="Arial"/>
                <a:cs typeface="Arial"/>
              </a:rPr>
              <a:t>Cross Checked Matching Score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rgbClr val="BFBFBF"/>
                </a:solidFill>
                <a:latin typeface="Arial"/>
                <a:cs typeface="Arial"/>
              </a:rPr>
              <a:t>s</a:t>
            </a: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core  =</a:t>
            </a:r>
            <a:r>
              <a:rPr lang="en-US" sz="1200" dirty="0" err="1">
                <a:solidFill>
                  <a:srgbClr val="BFBFBF"/>
                </a:solidFill>
                <a:latin typeface="Arial"/>
                <a:cs typeface="Arial"/>
              </a:rPr>
              <a:t>qScore</a:t>
            </a:r>
            <a:r>
              <a:rPr lang="en-US" sz="1200" dirty="0">
                <a:solidFill>
                  <a:srgbClr val="BFBFBF"/>
                </a:solidFill>
                <a:latin typeface="Arial"/>
                <a:cs typeface="Arial"/>
              </a:rPr>
              <a:t>/</a:t>
            </a:r>
            <a:r>
              <a:rPr lang="en-US" altLang="ko-KR" sz="1200" dirty="0" smtClean="0">
                <a:solidFill>
                  <a:srgbClr val="BFBFBF"/>
                </a:solidFill>
                <a:latin typeface="Arial"/>
                <a:cs typeface="Arial"/>
              </a:rPr>
              <a:t># of </a:t>
            </a: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faces (query) </a:t>
            </a:r>
            <a:r>
              <a:rPr lang="en-US" sz="1200" dirty="0">
                <a:solidFill>
                  <a:srgbClr val="BFBFBF"/>
                </a:solidFill>
                <a:latin typeface="Arial"/>
                <a:cs typeface="Arial"/>
              </a:rPr>
              <a:t>+ </a:t>
            </a:r>
            <a:r>
              <a:rPr lang="en-US" sz="1200" dirty="0" err="1" smtClean="0">
                <a:solidFill>
                  <a:srgbClr val="BFBFBF"/>
                </a:solidFill>
                <a:latin typeface="Arial"/>
                <a:cs typeface="Arial"/>
              </a:rPr>
              <a:t>dScore</a:t>
            </a: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/# of faces (DB)</a:t>
            </a: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Max score = [-</a:t>
            </a:r>
            <a:r>
              <a:rPr lang="en-US" sz="1200" dirty="0" err="1" smtClean="0">
                <a:solidFill>
                  <a:srgbClr val="BFBFBF"/>
                </a:solidFill>
                <a:latin typeface="Arial"/>
                <a:cs typeface="Arial"/>
              </a:rPr>
              <a:t>inf</a:t>
            </a: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, 2.0],</a:t>
            </a:r>
            <a:b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</a:b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    e.g. </a:t>
            </a:r>
            <a:r>
              <a:rPr lang="en-US" sz="1200" dirty="0" err="1" smtClean="0">
                <a:solidFill>
                  <a:srgbClr val="BFBFBF"/>
                </a:solidFill>
                <a:latin typeface="Arial"/>
                <a:cs typeface="Arial"/>
              </a:rPr>
              <a:t>qScore</a:t>
            </a:r>
            <a:r>
              <a:rPr lang="en-US" sz="1200" dirty="0">
                <a:solidFill>
                  <a:srgbClr val="BFBFBF"/>
                </a:solidFill>
                <a:latin typeface="Arial"/>
                <a:cs typeface="Arial"/>
              </a:rPr>
              <a:t>= </a:t>
            </a: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SUM(-1.0 x </a:t>
            </a:r>
            <a:r>
              <a:rPr lang="en-US" sz="1200" dirty="0" err="1" smtClean="0">
                <a:solidFill>
                  <a:srgbClr val="BFBFBF"/>
                </a:solidFill>
                <a:latin typeface="Arial"/>
                <a:cs typeface="Arial"/>
              </a:rPr>
              <a:t>minDist</a:t>
            </a: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[</a:t>
            </a:r>
            <a:r>
              <a:rPr lang="en-US" sz="1200" dirty="0" err="1" smtClean="0">
                <a:solidFill>
                  <a:srgbClr val="BFBFBF"/>
                </a:solidFill>
                <a:latin typeface="Arial"/>
                <a:cs typeface="Arial"/>
              </a:rPr>
              <a:t>i</a:t>
            </a: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] / FACE_THRESHOLD + 1.0)</a:t>
            </a:r>
          </a:p>
          <a:p>
            <a:pPr lvl="1"/>
            <a:r>
              <a:rPr lang="en-US" sz="1200" dirty="0" err="1">
                <a:solidFill>
                  <a:srgbClr val="BFBFBF"/>
                </a:solidFill>
                <a:latin typeface="Arial"/>
                <a:cs typeface="Arial"/>
              </a:rPr>
              <a:t>minDist</a:t>
            </a:r>
            <a:r>
              <a:rPr lang="en-US" sz="1200" dirty="0">
                <a:solidFill>
                  <a:srgbClr val="BFBFBF"/>
                </a:solidFill>
                <a:latin typeface="Arial"/>
                <a:cs typeface="Arial"/>
              </a:rPr>
              <a:t>[</a:t>
            </a:r>
            <a:r>
              <a:rPr lang="en-US" sz="1200" dirty="0" err="1" smtClean="0">
                <a:solidFill>
                  <a:srgbClr val="BFBFBF"/>
                </a:solidFill>
                <a:latin typeface="Arial"/>
                <a:cs typeface="Arial"/>
              </a:rPr>
              <a:t>i</a:t>
            </a: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] : min( distance(face[</a:t>
            </a:r>
            <a:r>
              <a:rPr lang="en-US" sz="1200" dirty="0" err="1" smtClean="0">
                <a:solidFill>
                  <a:srgbClr val="BFBFBF"/>
                </a:solidFill>
                <a:latin typeface="Arial"/>
                <a:cs typeface="Arial"/>
              </a:rPr>
              <a:t>i</a:t>
            </a:r>
            <a:r>
              <a:rPr lang="en-US" sz="1200" dirty="0" smtClean="0">
                <a:solidFill>
                  <a:srgbClr val="BFBFBF"/>
                </a:solidFill>
                <a:latin typeface="Arial"/>
                <a:cs typeface="Arial"/>
              </a:rPr>
              <a:t>] in query, face[j] in DB) ) for all j</a:t>
            </a:r>
          </a:p>
          <a:p>
            <a:pPr lvl="1"/>
            <a:endParaRPr lang="en-US" sz="1200" dirty="0" smtClean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974" y="5388345"/>
            <a:ext cx="748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Why </a:t>
            </a:r>
            <a:r>
              <a:rPr lang="en-US" sz="1200" dirty="0" err="1" smtClean="0"/>
              <a:t>Haar</a:t>
            </a:r>
            <a:r>
              <a:rPr lang="en-US" sz="1200" dirty="0" smtClean="0"/>
              <a:t>?  Computationally heavier than LBP based detection, but provides more reliable accuracy.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Why LBP?    Non-parametric method requiring no training data in contrast to supervised methods (e.g. PCA, LDA)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310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228600"/>
            <a:ext cx="8153400" cy="2286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algn="l"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200" b="1" i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Methodology Issues</a:t>
            </a:r>
          </a:p>
        </p:txBody>
      </p:sp>
      <p:sp>
        <p:nvSpPr>
          <p:cNvPr id="5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399" y="457200"/>
            <a:ext cx="8376921" cy="5334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Face Detection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8905" y="865380"/>
            <a:ext cx="35553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Total Data</a:t>
            </a:r>
            <a:endParaRPr lang="en-US" b="1" dirty="0"/>
          </a:p>
          <a:p>
            <a:r>
              <a:rPr lang="en-US" altLang="ko-KR" sz="1400" dirty="0" smtClean="0"/>
              <a:t>- 150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facial images (one person in each image)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8905" y="1439133"/>
            <a:ext cx="3813865" cy="3508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 smtClean="0"/>
              <a:t>Face Detection Only (Current)</a:t>
            </a:r>
            <a:endParaRPr lang="en-US" altLang="ko-KR" b="1" u="sng" dirty="0"/>
          </a:p>
          <a:p>
            <a:endParaRPr lang="en-US" sz="500" dirty="0" smtClean="0"/>
          </a:p>
          <a:p>
            <a:r>
              <a:rPr lang="en-US" sz="1400" dirty="0" smtClean="0"/>
              <a:t>1) Classifier</a:t>
            </a:r>
          </a:p>
          <a:p>
            <a:r>
              <a:rPr lang="en-US" sz="1200" dirty="0" smtClean="0">
                <a:solidFill>
                  <a:srgbClr val="C0504D"/>
                </a:solidFill>
              </a:rPr>
              <a:t>- </a:t>
            </a:r>
            <a:r>
              <a:rPr lang="nl-NL" sz="1200" dirty="0" smtClean="0">
                <a:solidFill>
                  <a:schemeClr val="accent2"/>
                </a:solidFill>
              </a:rPr>
              <a:t>haarcascade_frontalface_alt2.xml</a:t>
            </a:r>
            <a:r>
              <a:rPr lang="en-US" sz="1200" dirty="0" smtClean="0">
                <a:solidFill>
                  <a:schemeClr val="accent2"/>
                </a:solidFill>
              </a:rPr>
              <a:t> [1]*</a:t>
            </a:r>
          </a:p>
          <a:p>
            <a:r>
              <a:rPr lang="en-US" sz="1200" dirty="0" smtClean="0"/>
              <a:t>- Tree-based 20x20 gentle </a:t>
            </a:r>
            <a:r>
              <a:rPr lang="en-US" sz="1200" dirty="0" err="1" smtClean="0"/>
              <a:t>Adaboost</a:t>
            </a:r>
            <a:r>
              <a:rPr lang="en-US" sz="1200" dirty="0" smtClean="0"/>
              <a:t> frontal face detector.</a:t>
            </a:r>
          </a:p>
          <a:p>
            <a:r>
              <a:rPr lang="en-US" sz="1200" dirty="0" smtClean="0"/>
              <a:t>- Created by Rainer </a:t>
            </a:r>
            <a:r>
              <a:rPr lang="en-US" sz="1200" dirty="0" err="1" smtClean="0"/>
              <a:t>Lienhart</a:t>
            </a:r>
            <a:r>
              <a:rPr lang="en-US" sz="12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2) Parameters**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400" dirty="0" smtClean="0"/>
              <a:t>3) 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7084" y="6410826"/>
            <a:ext cx="6385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[1] Rainer </a:t>
            </a:r>
            <a:r>
              <a:rPr lang="en-US" sz="1000" dirty="0" err="1" smtClean="0"/>
              <a:t>Lienhart</a:t>
            </a:r>
            <a:r>
              <a:rPr lang="en-US" sz="1000" dirty="0" smtClean="0"/>
              <a:t> and </a:t>
            </a:r>
            <a:r>
              <a:rPr lang="en-US" sz="1000" dirty="0" err="1" smtClean="0"/>
              <a:t>Jochen</a:t>
            </a:r>
            <a:r>
              <a:rPr lang="en-US" sz="1000" dirty="0" smtClean="0"/>
              <a:t> </a:t>
            </a:r>
            <a:r>
              <a:rPr lang="en-US" sz="1000" dirty="0" err="1" smtClean="0"/>
              <a:t>Maydt</a:t>
            </a:r>
            <a:r>
              <a:rPr lang="en-US" sz="1000" dirty="0" smtClean="0"/>
              <a:t>. An Extended Set of </a:t>
            </a:r>
            <a:r>
              <a:rPr lang="en-US" sz="1000" dirty="0" err="1" smtClean="0"/>
              <a:t>Haar</a:t>
            </a:r>
            <a:r>
              <a:rPr lang="en-US" sz="1000" dirty="0" smtClean="0"/>
              <a:t>-like Features for Rapid Object Detection. IEEE ICIP 2002</a:t>
            </a:r>
          </a:p>
          <a:p>
            <a:r>
              <a:rPr lang="en-US" sz="1000" dirty="0" smtClean="0"/>
              <a:t>[2] ENCARA2: Real-time detection of multiple faces at different resolutions in video streams, JVCIR, 2007</a:t>
            </a:r>
            <a:endParaRPr lang="en-US" sz="1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5343"/>
              </p:ext>
            </p:extLst>
          </p:nvPr>
        </p:nvGraphicFramePr>
        <p:xfrm>
          <a:off x="1004757" y="4917007"/>
          <a:ext cx="279589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9164"/>
                <a:gridCol w="1636730"/>
              </a:tblGrid>
              <a:tr h="23198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True Positive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150 faces (100%)</a:t>
                      </a:r>
                      <a:endParaRPr lang="en-US" sz="1200" dirty="0"/>
                    </a:p>
                  </a:txBody>
                  <a:tcPr/>
                </a:tc>
              </a:tr>
              <a:tr h="23198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False Positive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non-faces</a:t>
                      </a:r>
                      <a:endParaRPr lang="en-US" sz="1200" dirty="0"/>
                    </a:p>
                  </a:txBody>
                  <a:tcPr/>
                </a:tc>
              </a:tr>
              <a:tr h="23198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Accuracy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150/(150+5)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ko-KR" altLang="ko-KR" sz="1200" baseline="0" dirty="0" smtClean="0"/>
                        <a:t>9</a:t>
                      </a:r>
                      <a:r>
                        <a:rPr lang="en-US" altLang="ko-KR" sz="1200" baseline="0" dirty="0" smtClean="0"/>
                        <a:t>7%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244314"/>
              </p:ext>
            </p:extLst>
          </p:nvPr>
        </p:nvGraphicFramePr>
        <p:xfrm>
          <a:off x="1004757" y="3063059"/>
          <a:ext cx="3269503" cy="1376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533"/>
                <a:gridCol w="2235970"/>
              </a:tblGrid>
              <a:tr h="18540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scaleFactor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1.3</a:t>
                      </a:r>
                      <a:endParaRPr lang="en-US" sz="120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minNeighbor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</a:tr>
              <a:tr h="27957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flags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CV_HAAR_DO_CANNY_PRUNING</a:t>
                      </a:r>
                      <a:endParaRPr lang="en-US" sz="120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minsize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cvSize</a:t>
                      </a:r>
                      <a:r>
                        <a:rPr lang="en-US" sz="1200" dirty="0" smtClean="0"/>
                        <a:t>(20, 20)</a:t>
                      </a:r>
                      <a:endParaRPr lang="en-US" sz="120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maxSize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cvSize</a:t>
                      </a:r>
                      <a:r>
                        <a:rPr lang="en-US" sz="1200" dirty="0" smtClean="0"/>
                        <a:t>(0,0)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710578" y="1447307"/>
            <a:ext cx="394210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Face Detection +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Facial Features</a:t>
            </a:r>
            <a:r>
              <a:rPr lang="ko-KR" altLang="en-US" b="1" dirty="0" smtClean="0"/>
              <a:t> </a:t>
            </a:r>
            <a:endParaRPr lang="en-US" altLang="ko-KR" b="1" dirty="0"/>
          </a:p>
          <a:p>
            <a:endParaRPr lang="en-US" sz="500" dirty="0" smtClean="0"/>
          </a:p>
          <a:p>
            <a:r>
              <a:rPr lang="en-US" sz="1400" dirty="0" smtClean="0"/>
              <a:t>1) Classifier</a:t>
            </a:r>
          </a:p>
          <a:p>
            <a:r>
              <a:rPr lang="nl-NL" sz="1200" dirty="0" smtClean="0">
                <a:solidFill>
                  <a:schemeClr val="accent2"/>
                </a:solidFill>
              </a:rPr>
              <a:t>- haarcascade_frontalface_alt2.xml</a:t>
            </a:r>
            <a:r>
              <a:rPr lang="en-US" sz="1200" dirty="0" smtClean="0">
                <a:solidFill>
                  <a:schemeClr val="accent2"/>
                </a:solidFill>
              </a:rPr>
              <a:t> [1]</a:t>
            </a:r>
            <a:endParaRPr lang="nl-NL" sz="1200" dirty="0" smtClean="0">
              <a:solidFill>
                <a:schemeClr val="accent2"/>
              </a:solidFill>
            </a:endParaRPr>
          </a:p>
          <a:p>
            <a:r>
              <a:rPr lang="nl-NL" sz="1200" dirty="0" smtClean="0">
                <a:solidFill>
                  <a:srgbClr val="C0504D"/>
                </a:solidFill>
              </a:rPr>
              <a:t>- </a:t>
            </a:r>
            <a:r>
              <a:rPr lang="nl-NL" sz="1200" dirty="0" err="1" smtClean="0">
                <a:solidFill>
                  <a:srgbClr val="C0504D"/>
                </a:solidFill>
              </a:rPr>
              <a:t>haarcascade_mcs_eyepair_small.xml</a:t>
            </a:r>
            <a:r>
              <a:rPr lang="nl-NL" sz="1200" dirty="0" smtClean="0">
                <a:solidFill>
                  <a:srgbClr val="C0504D"/>
                </a:solidFill>
              </a:rPr>
              <a:t> [2]</a:t>
            </a:r>
            <a:endParaRPr lang="en-US" sz="1200" dirty="0" smtClean="0">
              <a:solidFill>
                <a:srgbClr val="C0504D"/>
              </a:solidFill>
            </a:endParaRPr>
          </a:p>
          <a:p>
            <a:r>
              <a:rPr lang="en-US" sz="1200" dirty="0" smtClean="0"/>
              <a:t>- Classify faces only when one eye pair exists within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the face.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400" dirty="0" smtClean="0"/>
              <a:t>2) Parameters for </a:t>
            </a:r>
            <a:r>
              <a:rPr lang="en-US" sz="1400" dirty="0" err="1"/>
              <a:t>E</a:t>
            </a:r>
            <a:r>
              <a:rPr lang="en-US" sz="1400" dirty="0" err="1" smtClean="0"/>
              <a:t>yepair</a:t>
            </a:r>
            <a:r>
              <a:rPr lang="en-US" sz="1400" dirty="0" smtClean="0"/>
              <a:t> Detection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400" dirty="0" smtClean="0"/>
          </a:p>
          <a:p>
            <a:r>
              <a:rPr lang="en-US" sz="1400" dirty="0" smtClean="0"/>
              <a:t>3) Result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149065"/>
              </p:ext>
            </p:extLst>
          </p:nvPr>
        </p:nvGraphicFramePr>
        <p:xfrm>
          <a:off x="4996430" y="4925181"/>
          <a:ext cx="279589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9164"/>
                <a:gridCol w="1636730"/>
              </a:tblGrid>
              <a:tr h="23198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True Positive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115 faces </a:t>
                      </a:r>
                      <a:r>
                        <a:rPr lang="en-US" altLang="ko-KR" sz="1200" dirty="0" smtClean="0"/>
                        <a:t>(77%)</a:t>
                      </a:r>
                      <a:endParaRPr lang="en-US" sz="1200" dirty="0"/>
                    </a:p>
                  </a:txBody>
                  <a:tcPr/>
                </a:tc>
              </a:tr>
              <a:tr h="23198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False Positive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 non-faces</a:t>
                      </a:r>
                      <a:endParaRPr lang="en-US" sz="1200" dirty="0"/>
                    </a:p>
                  </a:txBody>
                  <a:tcPr/>
                </a:tc>
              </a:tr>
              <a:tr h="23198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Accuracy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115/(115)</a:t>
                      </a:r>
                      <a:r>
                        <a:rPr lang="en-US" sz="1200" baseline="0" dirty="0" smtClean="0"/>
                        <a:t> = </a:t>
                      </a:r>
                      <a:r>
                        <a:rPr lang="en-US" altLang="ko-KR" sz="1200" baseline="0" dirty="0" smtClean="0"/>
                        <a:t>100%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16245"/>
              </p:ext>
            </p:extLst>
          </p:nvPr>
        </p:nvGraphicFramePr>
        <p:xfrm>
          <a:off x="4996430" y="3071233"/>
          <a:ext cx="3269503" cy="1376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533"/>
                <a:gridCol w="2235970"/>
              </a:tblGrid>
              <a:tr h="18540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scaleFactor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1.1</a:t>
                      </a:r>
                      <a:endParaRPr lang="en-US" sz="120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minNeighbor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</a:tr>
              <a:tr h="27957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flags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CV_HAAR_DO_CANNY_PRUNING</a:t>
                      </a:r>
                      <a:endParaRPr lang="en-US" sz="120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minsize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cvSize</a:t>
                      </a:r>
                      <a:r>
                        <a:rPr lang="en-US" sz="1200" dirty="0" smtClean="0"/>
                        <a:t>(20, 5)</a:t>
                      </a:r>
                      <a:endParaRPr lang="en-US" sz="120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maxSize</a:t>
                      </a:r>
                      <a:r>
                        <a:rPr lang="en-US" sz="120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cvSize</a:t>
                      </a:r>
                      <a:r>
                        <a:rPr lang="en-US" sz="1200" dirty="0" smtClean="0"/>
                        <a:t>(0,0)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90332" y="5748141"/>
            <a:ext cx="85552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C0504D"/>
                </a:solidFill>
              </a:rPr>
              <a:t>: We need an algorithm which provides higher true positive rates (detect all faces, while allowing for false-positive).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0332" y="6056883"/>
            <a:ext cx="6405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*x</a:t>
            </a:r>
            <a:r>
              <a:rPr lang="it-IT" sz="1000" dirty="0" smtClean="0"/>
              <a:t>ml </a:t>
            </a:r>
            <a:r>
              <a:rPr lang="it-IT" sz="1000" dirty="0" err="1" smtClean="0"/>
              <a:t>files</a:t>
            </a:r>
            <a:r>
              <a:rPr lang="it-IT" sz="1000" dirty="0" smtClean="0"/>
              <a:t> for </a:t>
            </a:r>
            <a:r>
              <a:rPr lang="it-IT" sz="1000" dirty="0" err="1" smtClean="0"/>
              <a:t>trained</a:t>
            </a:r>
            <a:r>
              <a:rPr lang="it-IT" sz="1000" dirty="0" smtClean="0"/>
              <a:t> </a:t>
            </a:r>
            <a:r>
              <a:rPr lang="it-IT" sz="1000" dirty="0" err="1" smtClean="0"/>
              <a:t>classifiers</a:t>
            </a:r>
            <a:r>
              <a:rPr lang="it-IT" sz="1000" dirty="0" smtClean="0"/>
              <a:t>: </a:t>
            </a:r>
            <a:r>
              <a:rPr lang="it-IT" sz="1000" dirty="0" smtClean="0">
                <a:hlinkClick r:id="rId4"/>
              </a:rPr>
              <a:t>http://alereimondo.no-ip.org/OpenCV/34</a:t>
            </a:r>
            <a:endParaRPr lang="it-IT" sz="1000" dirty="0" smtClean="0"/>
          </a:p>
          <a:p>
            <a:r>
              <a:rPr lang="en-US" sz="1000" dirty="0" smtClean="0"/>
              <a:t>**Tuning Parameters : </a:t>
            </a:r>
            <a:r>
              <a:rPr lang="en-US" sz="1000" dirty="0" smtClean="0">
                <a:hlinkClick r:id="rId5"/>
              </a:rPr>
              <a:t>http://fewtutorials.bravesites.com/entries/emgu-cv-c/level-3c---how-to-improve-face-detection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1377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228600"/>
            <a:ext cx="8153400" cy="2286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algn="l"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200" b="1" i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Methodology Issues</a:t>
            </a:r>
          </a:p>
        </p:txBody>
      </p:sp>
      <p:sp>
        <p:nvSpPr>
          <p:cNvPr id="5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399" y="457200"/>
            <a:ext cx="8376921" cy="5334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Face Recognition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Ranking Images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8905" y="865380"/>
            <a:ext cx="36095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Total Data</a:t>
            </a:r>
            <a:endParaRPr lang="en-US" b="1" dirty="0"/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-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r>
              <a:rPr lang="en-US" altLang="ko-KR" sz="1400" dirty="0" smtClean="0">
                <a:solidFill>
                  <a:srgbClr val="FF0000"/>
                </a:solidFill>
              </a:rPr>
              <a:t>0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facial images (one person in each image)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- 13 individuals with </a:t>
            </a:r>
            <a:r>
              <a:rPr lang="en-US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images </a:t>
            </a:r>
            <a:r>
              <a:rPr lang="en-US" sz="1400" dirty="0" smtClean="0">
                <a:solidFill>
                  <a:srgbClr val="FF0000"/>
                </a:solidFill>
              </a:rPr>
              <a:t>for each person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8905" y="1808463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u="sng" dirty="0" smtClean="0"/>
              <a:t>Local Binary Patterns Histograms</a:t>
            </a:r>
          </a:p>
          <a:p>
            <a:r>
              <a:rPr lang="en-US" sz="1400" dirty="0" smtClean="0"/>
              <a:t>1</a:t>
            </a:r>
            <a:r>
              <a:rPr lang="en-US" sz="1400" dirty="0" smtClean="0"/>
              <a:t>) Parameters &amp; Weights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83354"/>
              </p:ext>
            </p:extLst>
          </p:nvPr>
        </p:nvGraphicFramePr>
        <p:xfrm>
          <a:off x="1004314" y="2437428"/>
          <a:ext cx="3001583" cy="11025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5128"/>
                <a:gridCol w="1436455"/>
              </a:tblGrid>
              <a:tr h="18540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grid_x</a:t>
                      </a:r>
                      <a:r>
                        <a:rPr lang="en-US" sz="1200" dirty="0" smtClean="0"/>
                        <a:t>, </a:t>
                      </a:r>
                      <a:r>
                        <a:rPr lang="en-US" sz="1200" dirty="0" err="1" smtClean="0"/>
                        <a:t>grid_y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8,8</a:t>
                      </a:r>
                      <a:endParaRPr lang="en-US" sz="120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radius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</a:tr>
              <a:tr h="27957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neighbors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FACE_THRESHOLD*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80203" y="3570254"/>
            <a:ext cx="3453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* Chi-square distance threshold for comparing face histograms.   </a:t>
            </a:r>
            <a:endParaRPr lang="en-US" sz="1000" dirty="0"/>
          </a:p>
        </p:txBody>
      </p:sp>
      <p:pic>
        <p:nvPicPr>
          <p:cNvPr id="12" name="Picture 11" descr="Screen Shot 2014-08-12 at 11.53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26" y="3816475"/>
            <a:ext cx="3298764" cy="140670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60695"/>
              </p:ext>
            </p:extLst>
          </p:nvPr>
        </p:nvGraphicFramePr>
        <p:xfrm>
          <a:off x="929611" y="5235644"/>
          <a:ext cx="307628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3626"/>
                <a:gridCol w="149266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Black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Dark grey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light grey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2.0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white *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4.0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217350" y="2103713"/>
            <a:ext cx="498508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2) Results</a:t>
            </a:r>
            <a:endParaRPr lang="en-US" sz="1400" dirty="0"/>
          </a:p>
          <a:p>
            <a:pPr marL="171450" indent="-171450">
              <a:buFontTx/>
              <a:buChar char="-"/>
            </a:pPr>
            <a:r>
              <a:rPr lang="en-US" sz="1200" dirty="0" smtClean="0"/>
              <a:t>Test 1 : Ranking up to 10 images</a:t>
            </a:r>
          </a:p>
          <a:p>
            <a:pPr lvl="1"/>
            <a:r>
              <a:rPr lang="en-US" sz="1200" dirty="0"/>
              <a:t>Accuracy = # of recognized photos </a:t>
            </a:r>
            <a:r>
              <a:rPr lang="en-US" sz="1200" dirty="0" smtClean="0"/>
              <a:t>/ 10 = 68%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 smtClean="0"/>
              <a:t>Test 2 : Ranking up to 20 images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Accuracy = # of recognized photos x 2 / 20 = 88</a:t>
            </a:r>
            <a:r>
              <a:rPr lang="en-US" sz="1200" dirty="0" smtClean="0"/>
              <a:t>%</a:t>
            </a:r>
          </a:p>
          <a:p>
            <a:pPr marL="171450" indent="-171450">
              <a:buFontTx/>
              <a:buChar char="-"/>
            </a:pPr>
            <a:r>
              <a:rPr lang="en-US" sz="1200" dirty="0" smtClean="0">
                <a:solidFill>
                  <a:srgbClr val="FF0000"/>
                </a:solidFill>
              </a:rPr>
              <a:t>Avg. Execution Time (Searching 150 images) = 1.655222 sec</a:t>
            </a:r>
          </a:p>
          <a:p>
            <a:pPr lvl="1"/>
            <a:r>
              <a:rPr lang="en-US" sz="1200" dirty="0" smtClean="0">
                <a:solidFill>
                  <a:srgbClr val="FF0000"/>
                </a:solidFill>
              </a:rPr>
              <a:t>1.3GHz i5, 8GB 1600MHz DDR3, </a:t>
            </a:r>
            <a:r>
              <a:rPr lang="en-US" sz="1200" dirty="0">
                <a:solidFill>
                  <a:srgbClr val="FF0000"/>
                </a:solidFill>
              </a:rPr>
              <a:t>Intel HD Graphics 5000 </a:t>
            </a:r>
            <a:r>
              <a:rPr lang="en-US" sz="1200" dirty="0" smtClean="0">
                <a:solidFill>
                  <a:srgbClr val="FF0000"/>
                </a:solidFill>
              </a:rPr>
              <a:t>1GB</a:t>
            </a:r>
            <a:endParaRPr lang="en-US" sz="1200" dirty="0">
              <a:solidFill>
                <a:srgbClr val="FF0000"/>
              </a:solidFill>
            </a:endParaRPr>
          </a:p>
          <a:p>
            <a:pPr marL="0" lvl="1"/>
            <a:r>
              <a:rPr lang="en-US" sz="1200" dirty="0"/>
              <a:t>- Examples (Good and Bad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pic>
        <p:nvPicPr>
          <p:cNvPr id="3" name="Picture 2" descr="Screen Shot 2014-08-13 at 2.46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28" y="3695542"/>
            <a:ext cx="548113" cy="73152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56434" y="3653398"/>
            <a:ext cx="553303" cy="7315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90198" y="3653398"/>
            <a:ext cx="548640" cy="73152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19299" y="3653398"/>
            <a:ext cx="548640" cy="731520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648399" y="3653398"/>
            <a:ext cx="548640" cy="73152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127860" y="4379674"/>
            <a:ext cx="548640" cy="73152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995" y="4379674"/>
            <a:ext cx="548640" cy="73152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388130" y="4379674"/>
            <a:ext cx="548640" cy="731520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018265" y="4379674"/>
            <a:ext cx="548640" cy="73152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648399" y="4379674"/>
            <a:ext cx="548640" cy="731520"/>
          </a:xfrm>
          <a:prstGeom prst="rect">
            <a:avLst/>
          </a:prstGeom>
        </p:spPr>
      </p:pic>
      <p:pic>
        <p:nvPicPr>
          <p:cNvPr id="22" name="Picture 21" descr="Screen Shot 2014-08-13 at 2.46.2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60" y="3653398"/>
            <a:ext cx="548113" cy="73152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217350" y="4451838"/>
            <a:ext cx="936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dirty="0"/>
              <a:t>Test1 : </a:t>
            </a:r>
            <a:r>
              <a:rPr lang="en-US" sz="1200" dirty="0" smtClean="0"/>
              <a:t>90%</a:t>
            </a:r>
            <a:endParaRPr lang="en-US" sz="1200" dirty="0"/>
          </a:p>
          <a:p>
            <a:pPr marL="0" lvl="1"/>
            <a:r>
              <a:rPr lang="en-US" sz="1200" dirty="0"/>
              <a:t>Test2: </a:t>
            </a:r>
            <a:r>
              <a:rPr lang="en-US" sz="1200" dirty="0" smtClean="0"/>
              <a:t>100%</a:t>
            </a:r>
            <a:endParaRPr lang="en-US" sz="1200" dirty="0"/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648399" y="5902922"/>
            <a:ext cx="548640" cy="731520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018132" y="5902922"/>
            <a:ext cx="548640" cy="731520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387866" y="5902922"/>
            <a:ext cx="548640" cy="73152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757600" y="5902922"/>
            <a:ext cx="548640" cy="731520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5127333" y="5902922"/>
            <a:ext cx="548640" cy="731520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7648399" y="5171402"/>
            <a:ext cx="548640" cy="731520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7018265" y="5171402"/>
            <a:ext cx="548640" cy="731520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6388130" y="5171402"/>
            <a:ext cx="548640" cy="731520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5757995" y="5171402"/>
            <a:ext cx="548640" cy="73152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5127860" y="5171402"/>
            <a:ext cx="548640" cy="73152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217350" y="5902939"/>
            <a:ext cx="936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dirty="0"/>
              <a:t>Test1 : </a:t>
            </a:r>
            <a:r>
              <a:rPr lang="en-US" sz="1200" dirty="0" smtClean="0"/>
              <a:t>50%</a:t>
            </a:r>
            <a:endParaRPr lang="en-US" sz="1200" dirty="0"/>
          </a:p>
          <a:p>
            <a:pPr marL="0" lvl="1"/>
            <a:r>
              <a:rPr lang="en-US" sz="1200" dirty="0"/>
              <a:t>Test2: </a:t>
            </a:r>
            <a:r>
              <a:rPr lang="en-US" sz="1200" dirty="0" smtClean="0"/>
              <a:t>60%</a:t>
            </a:r>
            <a:endParaRPr lang="en-US" sz="1200" dirty="0"/>
          </a:p>
        </p:txBody>
      </p:sp>
      <p:pic>
        <p:nvPicPr>
          <p:cNvPr id="37" name="Picture 36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415545" y="5171402"/>
            <a:ext cx="54864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0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228600"/>
            <a:ext cx="8153400" cy="2286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 algn="l"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200" b="1" i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Milestone</a:t>
            </a:r>
          </a:p>
        </p:txBody>
      </p:sp>
      <p:sp>
        <p:nvSpPr>
          <p:cNvPr id="7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399" y="457200"/>
            <a:ext cx="8376921" cy="533400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  <p:txBody>
          <a:bodyPr lIns="0" tIns="0" rIns="0" bIns="0" anchor="t"/>
          <a:lstStyle/>
          <a:p>
            <a:pPr>
              <a:tabLst>
                <a:tab pos="4267200" algn="ctr"/>
                <a:tab pos="9048750" algn="r"/>
                <a:tab pos="9144000" algn="r"/>
              </a:tabLst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Next Steps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8905" y="1185057"/>
            <a:ext cx="48526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TODO</a:t>
            </a:r>
          </a:p>
          <a:p>
            <a:pPr marL="285750" indent="-285750">
              <a:buFontTx/>
              <a:buChar char="-"/>
            </a:pPr>
            <a:r>
              <a:rPr lang="en-US" sz="1400" b="1" dirty="0" smtClean="0"/>
              <a:t>Create Mobile App Prototype with JNI Interface</a:t>
            </a:r>
          </a:p>
          <a:p>
            <a:pPr marL="285750" indent="-285750">
              <a:buFontTx/>
              <a:buChar char="-"/>
            </a:pPr>
            <a:r>
              <a:rPr lang="en-US" sz="1400" b="1" dirty="0" smtClean="0"/>
              <a:t>Exploit depth information such foreground + background</a:t>
            </a:r>
          </a:p>
          <a:p>
            <a:pPr marL="285750" indent="-285750">
              <a:buFontTx/>
              <a:buChar char="-"/>
            </a:pPr>
            <a:r>
              <a:rPr lang="en-US" sz="1400" b="1" smtClean="0"/>
              <a:t>Test </a:t>
            </a:r>
            <a:r>
              <a:rPr lang="en-US" sz="1400" b="1" dirty="0" smtClean="0"/>
              <a:t>on public database and optimize parameters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05" y="2729239"/>
            <a:ext cx="4862729" cy="3714422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60962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9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32" y="324265"/>
            <a:ext cx="1371600" cy="914400"/>
          </a:xfrm>
          <a:prstGeom prst="rect">
            <a:avLst/>
          </a:prstGeom>
        </p:spPr>
      </p:pic>
      <p:pic>
        <p:nvPicPr>
          <p:cNvPr id="5" name="Picture 4" descr="100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5" y="324265"/>
            <a:ext cx="1371600" cy="914400"/>
          </a:xfrm>
          <a:prstGeom prst="rect">
            <a:avLst/>
          </a:prstGeom>
        </p:spPr>
      </p:pic>
      <p:pic>
        <p:nvPicPr>
          <p:cNvPr id="6" name="Picture 5" descr="98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09" y="324265"/>
            <a:ext cx="1371600" cy="914400"/>
          </a:xfrm>
          <a:prstGeom prst="rect">
            <a:avLst/>
          </a:prstGeom>
        </p:spPr>
      </p:pic>
      <p:pic>
        <p:nvPicPr>
          <p:cNvPr id="7" name="Picture 6" descr="96.png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86" y="324265"/>
            <a:ext cx="1371600" cy="914400"/>
          </a:xfrm>
          <a:prstGeom prst="rect">
            <a:avLst/>
          </a:prstGeom>
        </p:spPr>
      </p:pic>
      <p:pic>
        <p:nvPicPr>
          <p:cNvPr id="8" name="Picture 7" descr="93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64" y="324265"/>
            <a:ext cx="1371600" cy="914400"/>
          </a:xfrm>
          <a:prstGeom prst="rect">
            <a:avLst/>
          </a:prstGeom>
        </p:spPr>
      </p:pic>
      <p:pic>
        <p:nvPicPr>
          <p:cNvPr id="9" name="Picture 8" descr="120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5" y="1594307"/>
            <a:ext cx="1371600" cy="914400"/>
          </a:xfrm>
          <a:prstGeom prst="rect">
            <a:avLst/>
          </a:prstGeom>
        </p:spPr>
      </p:pic>
      <p:pic>
        <p:nvPicPr>
          <p:cNvPr id="10" name="Picture 9" descr="118.png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32" y="1594307"/>
            <a:ext cx="1371600" cy="914400"/>
          </a:xfrm>
          <a:prstGeom prst="rect">
            <a:avLst/>
          </a:prstGeom>
        </p:spPr>
      </p:pic>
      <p:pic>
        <p:nvPicPr>
          <p:cNvPr id="11" name="Picture 10" descr="114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09" y="1594307"/>
            <a:ext cx="1371600" cy="914400"/>
          </a:xfrm>
          <a:prstGeom prst="rect">
            <a:avLst/>
          </a:prstGeom>
        </p:spPr>
      </p:pic>
      <p:pic>
        <p:nvPicPr>
          <p:cNvPr id="12" name="Picture 11" descr="112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86" y="1594307"/>
            <a:ext cx="1371600" cy="914400"/>
          </a:xfrm>
          <a:prstGeom prst="rect">
            <a:avLst/>
          </a:prstGeom>
        </p:spPr>
      </p:pic>
      <p:pic>
        <p:nvPicPr>
          <p:cNvPr id="13" name="Picture 12" descr="14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64" y="1594307"/>
            <a:ext cx="1371600" cy="914400"/>
          </a:xfrm>
          <a:prstGeom prst="rect">
            <a:avLst/>
          </a:prstGeom>
        </p:spPr>
      </p:pic>
      <p:pic>
        <p:nvPicPr>
          <p:cNvPr id="14" name="Picture 13" descr="100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8" y="324265"/>
            <a:ext cx="1371600" cy="914400"/>
          </a:xfrm>
          <a:prstGeom prst="rect">
            <a:avLst/>
          </a:prstGeom>
        </p:spPr>
      </p:pic>
      <p:pic>
        <p:nvPicPr>
          <p:cNvPr id="16" name="Picture 15" descr="72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5" y="3485049"/>
            <a:ext cx="1371600" cy="914400"/>
          </a:xfrm>
          <a:prstGeom prst="rect">
            <a:avLst/>
          </a:prstGeom>
        </p:spPr>
      </p:pic>
      <p:pic>
        <p:nvPicPr>
          <p:cNvPr id="17" name="Picture 16" descr="74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32" y="3485049"/>
            <a:ext cx="1371600" cy="914400"/>
          </a:xfrm>
          <a:prstGeom prst="rect">
            <a:avLst/>
          </a:prstGeom>
        </p:spPr>
      </p:pic>
      <p:pic>
        <p:nvPicPr>
          <p:cNvPr id="18" name="Picture 17" descr="80.png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09" y="3485049"/>
            <a:ext cx="1371600" cy="914400"/>
          </a:xfrm>
          <a:prstGeom prst="rect">
            <a:avLst/>
          </a:prstGeom>
        </p:spPr>
      </p:pic>
      <p:pic>
        <p:nvPicPr>
          <p:cNvPr id="19" name="Picture 18" descr="78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86" y="3485049"/>
            <a:ext cx="1371600" cy="914400"/>
          </a:xfrm>
          <a:prstGeom prst="rect">
            <a:avLst/>
          </a:prstGeom>
        </p:spPr>
      </p:pic>
      <p:pic>
        <p:nvPicPr>
          <p:cNvPr id="20" name="Picture 19" descr="76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64" y="3485049"/>
            <a:ext cx="1371600" cy="914400"/>
          </a:xfrm>
          <a:prstGeom prst="rect">
            <a:avLst/>
          </a:prstGeom>
        </p:spPr>
      </p:pic>
      <p:pic>
        <p:nvPicPr>
          <p:cNvPr id="21" name="Picture 20" descr="73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5" y="4705700"/>
            <a:ext cx="1371600" cy="914400"/>
          </a:xfrm>
          <a:prstGeom prst="rect">
            <a:avLst/>
          </a:prstGeom>
        </p:spPr>
      </p:pic>
      <p:pic>
        <p:nvPicPr>
          <p:cNvPr id="22" name="Picture 21" descr="75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32" y="4705700"/>
            <a:ext cx="1371600" cy="914400"/>
          </a:xfrm>
          <a:prstGeom prst="rect">
            <a:avLst/>
          </a:prstGeom>
        </p:spPr>
      </p:pic>
      <p:pic>
        <p:nvPicPr>
          <p:cNvPr id="23" name="Picture 22" descr="81.png"/>
          <p:cNvPicPr>
            <a:picLocks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09" y="4705700"/>
            <a:ext cx="1371600" cy="914400"/>
          </a:xfrm>
          <a:prstGeom prst="rect">
            <a:avLst/>
          </a:prstGeom>
        </p:spPr>
      </p:pic>
      <p:pic>
        <p:nvPicPr>
          <p:cNvPr id="24" name="Picture 23" descr="77.png"/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86" y="4705700"/>
            <a:ext cx="1371600" cy="914400"/>
          </a:xfrm>
          <a:prstGeom prst="rect">
            <a:avLst/>
          </a:prstGeom>
        </p:spPr>
      </p:pic>
      <p:pic>
        <p:nvPicPr>
          <p:cNvPr id="25" name="Picture 24" descr="60.png"/>
          <p:cNvPicPr>
            <a:picLocks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64" y="4705700"/>
            <a:ext cx="1371600" cy="914400"/>
          </a:xfrm>
          <a:prstGeom prst="rect">
            <a:avLst/>
          </a:prstGeom>
        </p:spPr>
      </p:pic>
      <p:pic>
        <p:nvPicPr>
          <p:cNvPr id="26" name="Picture 25" descr="72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8" y="3485049"/>
            <a:ext cx="1371600" cy="914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12561" y="4773405"/>
            <a:ext cx="936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dirty="0"/>
              <a:t>Test1 : </a:t>
            </a:r>
            <a:r>
              <a:rPr lang="en-US" sz="1200" dirty="0" smtClean="0"/>
              <a:t>90%</a:t>
            </a:r>
            <a:endParaRPr lang="en-US" sz="1200" dirty="0"/>
          </a:p>
          <a:p>
            <a:pPr marL="0" lvl="1"/>
            <a:r>
              <a:rPr lang="en-US" sz="1200" dirty="0"/>
              <a:t>Test2: </a:t>
            </a:r>
            <a:r>
              <a:rPr lang="en-US" sz="1200" dirty="0" smtClean="0"/>
              <a:t>100%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612561" y="1594307"/>
            <a:ext cx="936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dirty="0"/>
              <a:t>Test1 : </a:t>
            </a:r>
            <a:r>
              <a:rPr lang="en-US" sz="1200" dirty="0" smtClean="0"/>
              <a:t>50%</a:t>
            </a:r>
            <a:endParaRPr lang="en-US" sz="1200" dirty="0"/>
          </a:p>
          <a:p>
            <a:pPr marL="0" lvl="1"/>
            <a:r>
              <a:rPr lang="en-US" sz="1200" dirty="0"/>
              <a:t>Test2: </a:t>
            </a:r>
            <a:r>
              <a:rPr lang="en-US" sz="1200" dirty="0" smtClean="0"/>
              <a:t>60%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12607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rS4xp6WiEygjPL5QrcZP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808</Words>
  <Application>Microsoft Macintosh PowerPoint</Application>
  <PresentationFormat>On-screen Show (4:3)</PresentationFormat>
  <Paragraphs>174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 Wook Kim</dc:creator>
  <cp:lastModifiedBy>Nam Wook Kim</cp:lastModifiedBy>
  <cp:revision>59</cp:revision>
  <dcterms:created xsi:type="dcterms:W3CDTF">2014-08-10T11:15:23Z</dcterms:created>
  <dcterms:modified xsi:type="dcterms:W3CDTF">2014-08-13T09:11:26Z</dcterms:modified>
</cp:coreProperties>
</file>